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8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3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16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26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96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4837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87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65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3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4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6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8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6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2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59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  <p:sldLayoutId id="2147484086" r:id="rId12"/>
    <p:sldLayoutId id="2147484087" r:id="rId13"/>
    <p:sldLayoutId id="2147484088" r:id="rId14"/>
    <p:sldLayoutId id="2147484089" r:id="rId15"/>
    <p:sldLayoutId id="21474840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 r="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818409"/>
            <a:ext cx="9538855" cy="303414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,, </a:t>
            </a:r>
            <a:r>
              <a:rPr lang="pl-PL" dirty="0" smtClean="0"/>
              <a:t>Dodatkowe </a:t>
            </a:r>
            <a:r>
              <a:rPr lang="pl-PL" dirty="0"/>
              <a:t>środki finansowe na realizację operacji w ramach LSR – tzw. drugi bonus</a:t>
            </a:r>
            <a:r>
              <a:rPr lang="pl-PL" dirty="0" smtClean="0"/>
              <a:t>”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59339" y="6520310"/>
            <a:ext cx="7766936" cy="1096899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493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 r="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8319" y="1070265"/>
            <a:ext cx="10471581" cy="1503795"/>
          </a:xfrm>
        </p:spPr>
        <p:txBody>
          <a:bodyPr>
            <a:normAutofit/>
          </a:bodyPr>
          <a:lstStyle/>
          <a:p>
            <a:r>
              <a:rPr lang="pl-PL" sz="2800" dirty="0" smtClean="0"/>
              <a:t>Lokalne Grupy Działania uprawnione </a:t>
            </a:r>
            <a:br>
              <a:rPr lang="pl-PL" sz="2800" dirty="0" smtClean="0"/>
            </a:br>
            <a:r>
              <a:rPr lang="pl-PL" sz="2800" dirty="0" smtClean="0"/>
              <a:t>do wnioskowania o dodatkowe środki </a:t>
            </a:r>
            <a:r>
              <a:rPr lang="pl-PL" sz="2800" dirty="0"/>
              <a:t>finansowe na realizację operacji w ramach LSR – tzw. drugi bonus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241446" y="2574060"/>
            <a:ext cx="11749664" cy="4283940"/>
          </a:xfrm>
          <a:noFill/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pl-PL" dirty="0" smtClean="0"/>
              <a:t>Lokalna Grupa Działania „TRYGON” – Rozwój i Innowacja - </a:t>
            </a:r>
            <a:r>
              <a:rPr lang="pl-PL" b="1" dirty="0"/>
              <a:t>540 000,00 </a:t>
            </a:r>
            <a:r>
              <a:rPr lang="pl-PL" b="1" dirty="0" smtClean="0"/>
              <a:t>zł </a:t>
            </a:r>
            <a:r>
              <a:rPr lang="pl-PL" dirty="0" smtClean="0"/>
              <a:t>(</a:t>
            </a:r>
            <a:r>
              <a:rPr lang="pl-PL" dirty="0"/>
              <a:t>135 000,00 </a:t>
            </a:r>
            <a:r>
              <a:rPr lang="pl-PL" dirty="0" smtClean="0"/>
              <a:t>euro)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Stowarzyszenie Lokalna Grupa Działania „Dorzecze Mleczki” </a:t>
            </a:r>
            <a:r>
              <a:rPr lang="pl-PL" dirty="0"/>
              <a:t>- </a:t>
            </a:r>
            <a:r>
              <a:rPr lang="pl-PL" b="1" dirty="0"/>
              <a:t>540 000,00 zł </a:t>
            </a:r>
            <a:r>
              <a:rPr lang="pl-PL" dirty="0"/>
              <a:t>(135 000,00 euro</a:t>
            </a:r>
            <a:r>
              <a:rPr lang="pl-PL" dirty="0" smtClean="0"/>
              <a:t>)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Lokalna Grupa Działania Stowarzyszenie „Region Sanu i Trzebośnicy” - </a:t>
            </a:r>
            <a:r>
              <a:rPr lang="pl-PL" b="1" dirty="0"/>
              <a:t>630 000,00 </a:t>
            </a:r>
            <a:r>
              <a:rPr lang="pl-PL" b="1" dirty="0" smtClean="0"/>
              <a:t>zł </a:t>
            </a:r>
            <a:r>
              <a:rPr lang="pl-PL" dirty="0" smtClean="0"/>
              <a:t>(</a:t>
            </a:r>
            <a:r>
              <a:rPr lang="pl-PL" dirty="0"/>
              <a:t>157 500,00 </a:t>
            </a:r>
            <a:r>
              <a:rPr lang="pl-PL" dirty="0" smtClean="0"/>
              <a:t>euro)</a:t>
            </a:r>
          </a:p>
          <a:p>
            <a:pPr>
              <a:buFont typeface="+mj-lt"/>
              <a:buAutoNum type="arabicPeriod"/>
            </a:pPr>
            <a:r>
              <a:rPr lang="pl-PL" dirty="0"/>
              <a:t>Stowarzyszenie Lokalna Grupa Działania </a:t>
            </a:r>
            <a:r>
              <a:rPr lang="pl-PL" dirty="0" smtClean="0"/>
              <a:t>„LIWOCZ” - </a:t>
            </a:r>
            <a:r>
              <a:rPr lang="pl-PL" b="1" dirty="0"/>
              <a:t>690 000,00 </a:t>
            </a:r>
            <a:r>
              <a:rPr lang="pl-PL" b="1" dirty="0" smtClean="0"/>
              <a:t>zł </a:t>
            </a:r>
            <a:r>
              <a:rPr lang="pl-PL" dirty="0" smtClean="0"/>
              <a:t>(</a:t>
            </a:r>
            <a:r>
              <a:rPr lang="pl-PL" dirty="0"/>
              <a:t>172 500,00 </a:t>
            </a:r>
            <a:r>
              <a:rPr lang="pl-PL" dirty="0" smtClean="0"/>
              <a:t> euro)</a:t>
            </a:r>
          </a:p>
          <a:p>
            <a:pPr>
              <a:buFont typeface="+mj-lt"/>
              <a:buAutoNum type="arabicPeriod"/>
            </a:pPr>
            <a:r>
              <a:rPr lang="pl-PL" dirty="0"/>
              <a:t>Lokalna Grupa Działania </a:t>
            </a:r>
            <a:r>
              <a:rPr lang="pl-PL" dirty="0" smtClean="0"/>
              <a:t>„Kraina Nafty” - </a:t>
            </a:r>
            <a:r>
              <a:rPr lang="pl-PL" b="1" dirty="0"/>
              <a:t>990 000,00 </a:t>
            </a:r>
            <a:r>
              <a:rPr lang="pl-PL" b="1" dirty="0" smtClean="0"/>
              <a:t>zł </a:t>
            </a:r>
            <a:r>
              <a:rPr lang="pl-PL" dirty="0" smtClean="0"/>
              <a:t>(</a:t>
            </a:r>
            <a:r>
              <a:rPr lang="pl-PL" dirty="0"/>
              <a:t>247 500,00 </a:t>
            </a:r>
            <a:r>
              <a:rPr lang="pl-PL" dirty="0" smtClean="0"/>
              <a:t>euro)</a:t>
            </a:r>
          </a:p>
          <a:p>
            <a:pPr>
              <a:buFont typeface="+mj-lt"/>
              <a:buAutoNum type="arabicPeriod"/>
            </a:pPr>
            <a:r>
              <a:rPr lang="pl-PL" dirty="0"/>
              <a:t>Stowarzyszenie Lokalna Grupa Działania </a:t>
            </a:r>
            <a:r>
              <a:rPr lang="pl-PL" dirty="0" smtClean="0"/>
              <a:t>„Pogórze </a:t>
            </a:r>
            <a:r>
              <a:rPr lang="pl-PL" dirty="0"/>
              <a:t>Przemysko </a:t>
            </a:r>
            <a:r>
              <a:rPr lang="pl-PL" dirty="0" smtClean="0"/>
              <a:t>– Dynowskie” - </a:t>
            </a:r>
            <a:r>
              <a:rPr lang="pl-PL" b="1" dirty="0"/>
              <a:t>590 000,00 </a:t>
            </a:r>
            <a:r>
              <a:rPr lang="pl-PL" b="1" dirty="0" smtClean="0"/>
              <a:t>zł </a:t>
            </a:r>
            <a:r>
              <a:rPr lang="pl-PL" dirty="0" smtClean="0"/>
              <a:t>(</a:t>
            </a:r>
            <a:r>
              <a:rPr lang="pl-PL" dirty="0"/>
              <a:t>147 500,00 </a:t>
            </a:r>
            <a:r>
              <a:rPr lang="pl-PL" dirty="0" smtClean="0"/>
              <a:t>euro)</a:t>
            </a:r>
          </a:p>
          <a:p>
            <a:pPr>
              <a:buFont typeface="+mj-lt"/>
              <a:buAutoNum type="arabicPeriod"/>
            </a:pPr>
            <a:r>
              <a:rPr lang="pl-PL" dirty="0" smtClean="0"/>
              <a:t>„Lokalna </a:t>
            </a:r>
            <a:r>
              <a:rPr lang="pl-PL" dirty="0"/>
              <a:t>Grupa Działania - Lider Dolina </a:t>
            </a:r>
            <a:r>
              <a:rPr lang="pl-PL" dirty="0" smtClean="0"/>
              <a:t>Strugu” - </a:t>
            </a:r>
            <a:r>
              <a:rPr lang="pl-PL" b="1" dirty="0"/>
              <a:t>450 000,00 </a:t>
            </a:r>
            <a:r>
              <a:rPr lang="pl-PL" b="1" dirty="0" smtClean="0"/>
              <a:t>zł </a:t>
            </a:r>
            <a:r>
              <a:rPr lang="pl-PL" dirty="0" smtClean="0"/>
              <a:t>(</a:t>
            </a:r>
            <a:r>
              <a:rPr lang="pl-PL" dirty="0"/>
              <a:t>112 500,00 </a:t>
            </a:r>
            <a:r>
              <a:rPr lang="pl-PL" dirty="0" smtClean="0"/>
              <a:t>euro)</a:t>
            </a:r>
          </a:p>
          <a:p>
            <a:pPr>
              <a:buFont typeface="+mj-lt"/>
              <a:buAutoNum type="arabicPeriod"/>
            </a:pPr>
            <a:r>
              <a:rPr lang="pl-PL" dirty="0"/>
              <a:t>Stowarzyszenie Lokalna Grupa Działania </a:t>
            </a:r>
            <a:r>
              <a:rPr lang="pl-PL" dirty="0" smtClean="0"/>
              <a:t>„Siedlisko” </a:t>
            </a:r>
            <a:r>
              <a:rPr lang="pl-PL" b="1" dirty="0" smtClean="0"/>
              <a:t>- </a:t>
            </a:r>
            <a:r>
              <a:rPr lang="pl-PL" b="1" dirty="0"/>
              <a:t>540 000,00 </a:t>
            </a:r>
            <a:r>
              <a:rPr lang="pl-PL" b="1" dirty="0" smtClean="0"/>
              <a:t>zł </a:t>
            </a:r>
            <a:r>
              <a:rPr lang="pl-PL" dirty="0" smtClean="0"/>
              <a:t>(</a:t>
            </a:r>
            <a:r>
              <a:rPr lang="pl-PL" dirty="0"/>
              <a:t>135 000,00 </a:t>
            </a:r>
            <a:r>
              <a:rPr lang="pl-PL" dirty="0" smtClean="0"/>
              <a:t>euro)</a:t>
            </a:r>
          </a:p>
          <a:p>
            <a:pPr>
              <a:buFont typeface="+mj-lt"/>
              <a:buAutoNum type="arabicPeriod"/>
            </a:pPr>
            <a:r>
              <a:rPr lang="pl-PL" dirty="0"/>
              <a:t>Lokalna Grupa Działania </a:t>
            </a:r>
            <a:r>
              <a:rPr lang="pl-PL" dirty="0" smtClean="0"/>
              <a:t>„Rozwój </a:t>
            </a:r>
            <a:r>
              <a:rPr lang="pl-PL" dirty="0"/>
              <a:t>Ziemi </a:t>
            </a:r>
            <a:r>
              <a:rPr lang="pl-PL" dirty="0" smtClean="0"/>
              <a:t>Lubaczowskiej” - </a:t>
            </a:r>
            <a:r>
              <a:rPr lang="pl-PL" b="1" dirty="0"/>
              <a:t>660 000,00 </a:t>
            </a:r>
            <a:r>
              <a:rPr lang="pl-PL" b="1" dirty="0" smtClean="0"/>
              <a:t>zł </a:t>
            </a:r>
            <a:r>
              <a:rPr lang="pl-PL" dirty="0" smtClean="0"/>
              <a:t>(</a:t>
            </a:r>
            <a:r>
              <a:rPr lang="pl-PL" dirty="0"/>
              <a:t>165 000,00 </a:t>
            </a:r>
            <a:r>
              <a:rPr lang="pl-PL" dirty="0" smtClean="0"/>
              <a:t>euro)</a:t>
            </a:r>
            <a:endParaRPr lang="pl-PL" dirty="0"/>
          </a:p>
          <a:p>
            <a:pPr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633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8136" y="2229170"/>
            <a:ext cx="7766936" cy="1646302"/>
          </a:xfrm>
        </p:spPr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3378509" y="6551768"/>
            <a:ext cx="7766936" cy="1096899"/>
          </a:xfrm>
        </p:spPr>
        <p:txBody>
          <a:bodyPr>
            <a:normAutofit/>
          </a:bodyPr>
          <a:lstStyle/>
          <a:p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Opracowanie: Sylwia Kędzierska, Katarzyna Lichtblau</a:t>
            </a:r>
            <a:endParaRPr lang="pl-PL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72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 r="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8373" y="1091045"/>
            <a:ext cx="9403771" cy="1569028"/>
          </a:xfrm>
        </p:spPr>
        <p:txBody>
          <a:bodyPr>
            <a:normAutofit/>
          </a:bodyPr>
          <a:lstStyle/>
          <a:p>
            <a:r>
              <a:rPr lang="pl-PL" sz="2800" dirty="0" smtClean="0"/>
              <a:t>Dodatkowe </a:t>
            </a:r>
            <a:r>
              <a:rPr lang="pl-PL" sz="2800" dirty="0"/>
              <a:t>środki finansowe na realizację operacji w ramach LSR </a:t>
            </a:r>
            <a:r>
              <a:rPr lang="pl-PL" sz="2800" dirty="0" smtClean="0"/>
              <a:t>po zakończeniu I kamienia milowego – tzw. pierwszy bonus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088" y="2660073"/>
            <a:ext cx="9421703" cy="391276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wyniku </a:t>
            </a: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realizacji zapisów </a:t>
            </a: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 </a:t>
            </a: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</a:t>
            </a: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ust. 3 pkt. 1, 2 i </a:t>
            </a: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pl-PL" sz="1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Umowy o warunkach i sposobie realizacji strategii rozwoju lokalnego kierowanego przez społeczność (Umowy ramowej)</a:t>
            </a: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dodatkowe </a:t>
            </a: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środki do budżetu LSR w roku </a:t>
            </a:r>
            <a:r>
              <a:rPr lang="pl-PL" sz="16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</a:t>
            </a:r>
            <a:r>
              <a:rPr lang="pl-PL" sz="16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mogło ubiegać się 6 Lokalnych Grup </a:t>
            </a:r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Działania: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Lokalna </a:t>
            </a:r>
            <a:r>
              <a:rPr lang="pl-PL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Grupa Działania ,,Kraina  Nafty” – 990 000,00 zł  </a:t>
            </a:r>
            <a:endParaRPr lang="pl-PL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Stowarzyszenie </a:t>
            </a:r>
            <a:r>
              <a:rPr lang="pl-PL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Lokalna Grupa Działania ,, LIWOCZ” – 690 000,00 zł </a:t>
            </a:r>
            <a:endParaRPr lang="pl-PL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Stowarzyszenie </a:t>
            </a:r>
            <a:r>
              <a:rPr lang="pl-PL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Lokalna Grupa Działania „Pogórze Przemysko-Dynowskie” – 590 000,00 zł  </a:t>
            </a:r>
            <a:endParaRPr lang="pl-PL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Stowarzyszenie „</a:t>
            </a:r>
            <a:r>
              <a:rPr lang="pl-PL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Lasowiacka</a:t>
            </a:r>
            <a:r>
              <a:rPr lang="pl-PL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Grupa </a:t>
            </a:r>
            <a:r>
              <a:rPr lang="pl-PL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Działania” </a:t>
            </a:r>
            <a:r>
              <a:rPr lang="pl-PL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1 140 000,00  </a:t>
            </a:r>
            <a:endParaRPr lang="pl-PL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Lokalna </a:t>
            </a:r>
            <a:r>
              <a:rPr lang="pl-PL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Grupa Działania Nasze Bieszczady – 490 000,00 zł  </a:t>
            </a:r>
            <a:endParaRPr lang="pl-PL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Lokalna </a:t>
            </a:r>
            <a:r>
              <a:rPr lang="pl-PL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Grupa Działania ,,Zielone Bieszczady” -  690 000,00 </a:t>
            </a:r>
            <a:r>
              <a:rPr lang="pl-PL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zł</a:t>
            </a:r>
          </a:p>
        </p:txBody>
      </p:sp>
    </p:spTree>
    <p:extLst>
      <p:ext uri="{BB962C8B-B14F-4D97-AF65-F5344CB8AC3E}">
        <p14:creationId xmlns:p14="http://schemas.microsoft.com/office/powerpoint/2010/main" val="305668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 r="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1581" y="1379254"/>
            <a:ext cx="9531380" cy="147750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Podstawa ubiegania </a:t>
            </a:r>
            <a:r>
              <a:rPr lang="pl-PL" sz="2800" smtClean="0"/>
              <a:t>się  o  </a:t>
            </a:r>
            <a:r>
              <a:rPr lang="pl-PL" sz="2800" dirty="0" smtClean="0"/>
              <a:t>dodatkowe </a:t>
            </a:r>
            <a:r>
              <a:rPr lang="pl-PL" sz="2800" smtClean="0"/>
              <a:t>środki finansowe </a:t>
            </a:r>
            <a:r>
              <a:rPr lang="pl-PL" sz="2800" dirty="0"/>
              <a:t>na realizację operacji w ramach LSR – tzw. drugi bonus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8260" y="2732065"/>
            <a:ext cx="9058022" cy="365834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Informacja Ministerstwa Rolnictwa i Rozwoju Wsi przekazana pismem </a:t>
            </a:r>
            <a:br>
              <a:rPr lang="pl-P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 dnia 31.12.2019 r. (znak: ROW.wrt.510.169.2019):</a:t>
            </a:r>
            <a:endParaRPr lang="pl-PL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16.12.2019 r. Komisja Europejska zatwierdziła zmiany Programu Rozwoju Obszarów Wiejskich na lata 2014-2020 (PROW 2014-2020), w wyniku których zwiększony został budżet działania LEADER.</a:t>
            </a:r>
            <a:endParaRPr lang="pl-PL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Informacja zawiera główne zasady ubiegania się dodatkowe środki do budżetu LSR.</a:t>
            </a:r>
            <a:endPara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25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 r="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0164" y="1317652"/>
            <a:ext cx="9605509" cy="1269684"/>
          </a:xfrm>
        </p:spPr>
        <p:txBody>
          <a:bodyPr>
            <a:normAutofit/>
          </a:bodyPr>
          <a:lstStyle/>
          <a:p>
            <a:r>
              <a:rPr lang="pl-PL" sz="2800" dirty="0" smtClean="0"/>
              <a:t>Warunki ubiegania się o </a:t>
            </a:r>
            <a:r>
              <a:rPr lang="pl-PL" sz="2800" dirty="0"/>
              <a:t>d</a:t>
            </a:r>
            <a:r>
              <a:rPr lang="pl-PL" sz="2800" dirty="0" smtClean="0"/>
              <a:t>odatkowe </a:t>
            </a:r>
            <a:r>
              <a:rPr lang="pl-PL" sz="2800" dirty="0"/>
              <a:t>środki finansowe na realizację operacji w ramach LSR – tzw. drugi </a:t>
            </a:r>
            <a:r>
              <a:rPr lang="pl-PL" sz="2800" dirty="0" smtClean="0"/>
              <a:t>bonus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8261" y="2732065"/>
            <a:ext cx="8860594" cy="385577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zwiększenie środków finansowych na wsparcie realizacji operacji w ramach LSR </a:t>
            </a:r>
            <a:b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PROW 2014-2020 mogą ubiegać się wyłącznie te LGD, które:</a:t>
            </a:r>
            <a:endParaRPr lang="pl-PL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wg. stanu na dzień 31.08.2019 r. osiągnęły poziom co najmniej </a:t>
            </a: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65 % wartości zawartych umów o przyznanie pomocy w ramach poddziałania 19.2.</a:t>
            </a:r>
            <a:r>
              <a:rPr lang="pl-P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 stosunku do limitu </a:t>
            </a:r>
            <a:r>
              <a:rPr lang="pl-P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wskazanego </a:t>
            </a:r>
            <a:r>
              <a:rPr lang="pl-P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§ 4 ust. 1 pkt. 1 Umowy ramowej.</a:t>
            </a:r>
          </a:p>
          <a:p>
            <a:pPr algn="just">
              <a:lnSpc>
                <a:spcPct val="150000"/>
              </a:lnSpc>
            </a:pPr>
            <a:endParaRPr lang="pl-PL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l-P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38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 r="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91" y="1372433"/>
            <a:ext cx="9455728" cy="1256467"/>
          </a:xfrm>
        </p:spPr>
        <p:txBody>
          <a:bodyPr>
            <a:normAutofit/>
          </a:bodyPr>
          <a:lstStyle/>
          <a:p>
            <a:r>
              <a:rPr lang="pl-PL" sz="2800" dirty="0"/>
              <a:t>Warunki ubiegania się o dodatkowe środki finansowe na realizację operacji w ramach LSR – tzw. drugi bonus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89709" y="2628900"/>
            <a:ext cx="9545190" cy="408362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LGD</a:t>
            </a:r>
            <a:r>
              <a:rPr lang="pl-PL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2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ubiegając się o zwiększenie środków finansowych na wsparcie realizacji operacji w ramach LSR zobligowana jest do</a:t>
            </a:r>
            <a:r>
              <a:rPr lang="pl-PL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dirty="0" smtClean="0"/>
              <a:t>Przeznaczenia </a:t>
            </a:r>
            <a:r>
              <a:rPr lang="pl-PL" b="1" u="sng" dirty="0" smtClean="0">
                <a:solidFill>
                  <a:schemeClr val="accent1">
                    <a:lumMod val="50000"/>
                  </a:schemeClr>
                </a:solidFill>
              </a:rPr>
              <a:t>co najmniej 50%</a:t>
            </a:r>
            <a:r>
              <a:rPr lang="pl-PL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dirty="0" smtClean="0"/>
              <a:t>tych środków na operacje dotyczące </a:t>
            </a:r>
            <a:r>
              <a:rPr lang="pl-PL" u="sng" dirty="0" smtClean="0">
                <a:solidFill>
                  <a:schemeClr val="accent1">
                    <a:lumMod val="50000"/>
                  </a:schemeClr>
                </a:solidFill>
              </a:rPr>
              <a:t>rozwoju przedsiębiorczości</a:t>
            </a:r>
            <a:r>
              <a:rPr lang="pl-PL" dirty="0" smtClean="0"/>
              <a:t>, o których mowa w </a:t>
            </a:r>
            <a:r>
              <a:rPr lang="pl-P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 2 ust. 1 pkt. 2 – 4 </a:t>
            </a:r>
            <a:r>
              <a:rPr lang="pl-PL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Rozporządzenia Ministra Rolnictwa i Rozwoju Wsi z dnia 24.09.2015 r. w sprawie szczegółowych warunków i trybu przyznawania pomocy finansowej w ramach poddziałania „Wsparcie na wdrażanie operacji </a:t>
            </a:r>
            <a:br>
              <a:rPr lang="pl-PL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ramach strategii rozwoju lokalnego kierowanego przez społeczność” objętego PROW na lata 2014-2020 (Dz. U. z 2019 r., poz. 664 z </a:t>
            </a:r>
            <a:r>
              <a:rPr lang="pl-PL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późn</a:t>
            </a:r>
            <a:r>
              <a:rPr lang="pl-PL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pl-PL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pl-PL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m.).</a:t>
            </a:r>
          </a:p>
          <a:p>
            <a:pPr algn="just">
              <a:lnSpc>
                <a:spcPct val="150000"/>
              </a:lnSpc>
            </a:pP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UWAGA!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Ograniczenie to nie dotyczy pozostałych 50% środków. </a:t>
            </a:r>
          </a:p>
          <a:p>
            <a:pPr algn="just">
              <a:lnSpc>
                <a:spcPct val="150000"/>
              </a:lnSpc>
            </a:pP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Zwiększenie </a:t>
            </a:r>
            <a:r>
              <a:rPr lang="pl-PL" b="1" u="sng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 dotyczy</a:t>
            </a: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poddziałania: </a:t>
            </a:r>
            <a:r>
              <a:rPr lang="pl-P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19.1, 19.3 oraz 19.4.</a:t>
            </a:r>
          </a:p>
          <a:p>
            <a:pPr algn="just">
              <a:lnSpc>
                <a:spcPct val="150000"/>
              </a:lnSpc>
            </a:pPr>
            <a:endParaRPr lang="pl-PL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205209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 r="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5018" y="1113346"/>
            <a:ext cx="8605283" cy="1577900"/>
          </a:xfrm>
        </p:spPr>
        <p:txBody>
          <a:bodyPr>
            <a:normAutofit/>
          </a:bodyPr>
          <a:lstStyle/>
          <a:p>
            <a:r>
              <a:rPr lang="pl-PL" sz="2800" dirty="0"/>
              <a:t>Warunki ubiegania się o dodatkowe środki finansowe na realizację operacji w ramach LSR – tzw. drugi bonus</a:t>
            </a:r>
            <a:endParaRPr lang="pl-PL" sz="2800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7541" y="2473739"/>
            <a:ext cx="8875614" cy="417644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200" b="1" dirty="0" smtClean="0"/>
              <a:t>LGD może ubiegać się o zwiększenie środków finansowych na wsparcie realizacji operacji w ramach LSR w PROW 2014-2020 w wysokości do </a:t>
            </a:r>
            <a:r>
              <a:rPr lang="pl-PL" sz="2000" b="1" dirty="0" smtClean="0"/>
              <a:t>10% wysokości środków finansowych określonych w </a:t>
            </a:r>
            <a:r>
              <a:rPr lang="pl-PL" sz="2000" b="1" dirty="0">
                <a:ea typeface="Tahoma" panose="020B0604030504040204" pitchFamily="34" charset="0"/>
                <a:cs typeface="Tahoma" panose="020B0604030504040204" pitchFamily="34" charset="0"/>
              </a:rPr>
              <a:t>§ 4 ust. 1 pkt. 1 Umowy ramowej</a:t>
            </a:r>
            <a:r>
              <a:rPr lang="pl-PL" sz="2000" b="1" dirty="0" smtClean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UWAGA! </a:t>
            </a:r>
            <a:r>
              <a:rPr lang="pl-P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Kwota ta musi stanowić </a:t>
            </a:r>
            <a:r>
              <a:rPr lang="pl-PL" sz="2000" b="1" u="sng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wielokrotność kwoty 10 tysięcy zł. </a:t>
            </a:r>
            <a:br>
              <a:rPr lang="pl-PL" sz="2000" b="1" u="sng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(przykład</a:t>
            </a:r>
            <a:r>
              <a:rPr lang="pl-PL" sz="2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jeżeli budżet LSR 19.2 danej LGD wynosi 6,65 mln zł, to pomimo, że 10% budżetu tej LGD wynosi 665 tys. zł, LGD może ubiegać się maksymalnie o 660 tys. </a:t>
            </a:r>
            <a:r>
              <a:rPr lang="pl-PL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pl-PL" sz="2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ł).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Zwiększenia środków finansowych na wsparcie realizacji operacji w ramach LSR określonych w </a:t>
            </a:r>
            <a:r>
              <a:rPr lang="pl-P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 4 ust. 1 pkt. 1 Umowy </a:t>
            </a:r>
            <a:r>
              <a:rPr lang="pl-P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ramowej dokonuje się w </a:t>
            </a:r>
            <a:r>
              <a:rPr lang="pl-PL" sz="2000" b="1" u="sng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walucie euro </a:t>
            </a:r>
            <a:br>
              <a:rPr lang="pl-PL" sz="2000" b="1" u="sng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przeliczeniu przy zastosowaniu kursu 4zł/euro.</a:t>
            </a:r>
          </a:p>
          <a:p>
            <a:pPr algn="just">
              <a:lnSpc>
                <a:spcPct val="150000"/>
              </a:lnSpc>
            </a:pPr>
            <a:endParaRPr lang="pl-PL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2000" dirty="0" smtClean="0"/>
          </a:p>
          <a:p>
            <a:pPr algn="just"/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79427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 r="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2" y="1215735"/>
            <a:ext cx="9131686" cy="1496292"/>
          </a:xfrm>
        </p:spPr>
        <p:txBody>
          <a:bodyPr>
            <a:normAutofit/>
          </a:bodyPr>
          <a:lstStyle/>
          <a:p>
            <a:pPr algn="just"/>
            <a:r>
              <a:rPr lang="pl-PL" sz="2800" dirty="0" smtClean="0"/>
              <a:t>Aktualizacja LSR w związku z ubieganiem </a:t>
            </a:r>
            <a:r>
              <a:rPr lang="pl-PL" sz="2800" dirty="0"/>
              <a:t>się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o </a:t>
            </a:r>
            <a:r>
              <a:rPr lang="pl-PL" sz="2800" dirty="0"/>
              <a:t>dodatkowe </a:t>
            </a:r>
            <a:r>
              <a:rPr lang="pl-PL" sz="2800" dirty="0" smtClean="0"/>
              <a:t>środki finansowe </a:t>
            </a:r>
            <a:r>
              <a:rPr lang="pl-PL" sz="2800" dirty="0"/>
              <a:t>na realizację operacji w ramach LSR – tzw. drugi bonus</a:t>
            </a:r>
            <a:endParaRPr lang="pl-PL" sz="2800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3032" y="2809499"/>
            <a:ext cx="9245986" cy="419397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pl-PL" dirty="0" smtClean="0"/>
              <a:t>LGD wraz z </a:t>
            </a:r>
            <a:r>
              <a:rPr lang="pl-PL" b="1" u="sng" dirty="0" smtClean="0">
                <a:solidFill>
                  <a:schemeClr val="accent1">
                    <a:lumMod val="50000"/>
                  </a:schemeClr>
                </a:solidFill>
              </a:rPr>
              <a:t>wnioskiem o zwiększenie środków finansowych </a:t>
            </a:r>
            <a:r>
              <a:rPr lang="pl-PL" dirty="0" smtClean="0"/>
              <a:t>na wsparcie realizacji operacji w ramach LSR przedstawia </a:t>
            </a:r>
            <a:r>
              <a:rPr lang="pl-PL" b="1" u="sng" dirty="0" smtClean="0">
                <a:solidFill>
                  <a:schemeClr val="accent1">
                    <a:lumMod val="50000"/>
                  </a:schemeClr>
                </a:solidFill>
              </a:rPr>
              <a:t>propozycje aktualizacji Planu Działania LSR</a:t>
            </a:r>
            <a:r>
              <a:rPr lang="pl-PL" dirty="0" smtClean="0"/>
              <a:t>, w którym aktualizowany jest </a:t>
            </a:r>
            <a:r>
              <a:rPr lang="pl-PL" b="1" u="sng" dirty="0" smtClean="0">
                <a:solidFill>
                  <a:schemeClr val="accent1">
                    <a:lumMod val="50000"/>
                  </a:schemeClr>
                </a:solidFill>
              </a:rPr>
              <a:t>budżet LSR </a:t>
            </a:r>
            <a:r>
              <a:rPr lang="pl-PL" dirty="0" smtClean="0"/>
              <a:t>oraz </a:t>
            </a:r>
            <a:r>
              <a:rPr lang="pl-PL" b="1" u="sng" dirty="0" smtClean="0">
                <a:solidFill>
                  <a:schemeClr val="accent1">
                    <a:lumMod val="50000"/>
                  </a:schemeClr>
                </a:solidFill>
              </a:rPr>
              <a:t>terminy osiągania dodatkowych wskaźników</a:t>
            </a:r>
            <a:r>
              <a:rPr lang="pl-PL" dirty="0" smtClean="0"/>
              <a:t> do osiągnięcia za pomocą planowanych dodatkowych środków w LSR.</a:t>
            </a:r>
          </a:p>
          <a:p>
            <a:pPr>
              <a:lnSpc>
                <a:spcPct val="160000"/>
              </a:lnSpc>
            </a:pPr>
            <a:r>
              <a:rPr lang="pl-PL" dirty="0" smtClean="0"/>
              <a:t>W ramach dodatkowych środków mogą być realizowane zarówno </a:t>
            </a:r>
            <a:r>
              <a:rPr lang="pl-PL" b="1" u="sng" dirty="0" smtClean="0">
                <a:solidFill>
                  <a:schemeClr val="accent1">
                    <a:lumMod val="50000"/>
                  </a:schemeClr>
                </a:solidFill>
              </a:rPr>
              <a:t>wskaźniki nowe </a:t>
            </a:r>
            <a:r>
              <a:rPr lang="pl-PL" dirty="0" smtClean="0"/>
              <a:t>jak i </a:t>
            </a:r>
            <a:r>
              <a:rPr lang="pl-PL" b="1" u="sng" dirty="0" smtClean="0">
                <a:solidFill>
                  <a:schemeClr val="accent1">
                    <a:lumMod val="50000"/>
                  </a:schemeClr>
                </a:solidFill>
              </a:rPr>
              <a:t>wskaźniki obecne ze zwiększoną wartością.</a:t>
            </a:r>
          </a:p>
          <a:p>
            <a:pPr>
              <a:lnSpc>
                <a:spcPct val="160000"/>
              </a:lnSpc>
            </a:pPr>
            <a:r>
              <a:rPr lang="pl-PL" dirty="0" smtClean="0"/>
              <a:t>Zmianie może również ulec </a:t>
            </a:r>
            <a:r>
              <a:rPr lang="pl-PL" b="1" u="sng" dirty="0" smtClean="0">
                <a:solidFill>
                  <a:schemeClr val="accent1">
                    <a:lumMod val="50000"/>
                  </a:schemeClr>
                </a:solidFill>
              </a:rPr>
              <a:t>Harmonogram naborów wniosków </a:t>
            </a:r>
            <a:r>
              <a:rPr lang="pl-PL" dirty="0" smtClean="0"/>
              <a:t>o udzielenie wsparcia na wdrażanie operacji w ramach LSR.</a:t>
            </a:r>
          </a:p>
          <a:p>
            <a:pPr>
              <a:lnSpc>
                <a:spcPct val="160000"/>
              </a:lnSpc>
            </a:pPr>
            <a:r>
              <a:rPr lang="pl-PL" dirty="0" smtClean="0"/>
              <a:t>LGD wnioskując o zwiększenie środków finansowych, wykazuje, że proponowane dodatkowe wskaźniki (nowe lub zwiększone wartości obecnych) wpisują się w diagnozę obszaru LSR, wskazując precyzyjnie fragmenty tej diagnozy, w którą wpisują się poszczególne wskaźniki. </a:t>
            </a: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UWAGA!</a:t>
            </a:r>
            <a:r>
              <a:rPr lang="pl-PL" dirty="0" smtClean="0"/>
              <a:t> – </a:t>
            </a:r>
            <a:r>
              <a:rPr lang="pl-PL" b="1" u="sng" dirty="0" smtClean="0">
                <a:solidFill>
                  <a:schemeClr val="accent1">
                    <a:lumMod val="50000"/>
                  </a:schemeClr>
                </a:solidFill>
              </a:rPr>
              <a:t>Jeżeli wymaga tego sytuacja LGD dokonuje aktualizacji diagnozy obszaru LSR w celu wykazania zgodności proponowanych dodatkowych wskaźników z tą diagnozą.</a:t>
            </a:r>
          </a:p>
        </p:txBody>
      </p:sp>
    </p:spTree>
    <p:extLst>
      <p:ext uri="{BB962C8B-B14F-4D97-AF65-F5344CB8AC3E}">
        <p14:creationId xmlns:p14="http://schemas.microsoft.com/office/powerpoint/2010/main" val="407618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 r="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427" y="1101438"/>
            <a:ext cx="9452739" cy="1485900"/>
          </a:xfrm>
        </p:spPr>
        <p:txBody>
          <a:bodyPr>
            <a:noAutofit/>
          </a:bodyPr>
          <a:lstStyle/>
          <a:p>
            <a:r>
              <a:rPr lang="pl-PL" sz="2800" dirty="0" smtClean="0"/>
              <a:t>Proces wnioskowania o dodatkowe środki 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finansowe na realizację operacji w ramach LSR – tzw. drugi </a:t>
            </a:r>
            <a:r>
              <a:rPr lang="pl-PL" sz="2800" dirty="0" smtClean="0"/>
              <a:t>bonus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476990"/>
            <a:ext cx="9765529" cy="430827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l-PL" b="1" u="sng" dirty="0" smtClean="0">
                <a:solidFill>
                  <a:schemeClr val="accent1">
                    <a:lumMod val="50000"/>
                  </a:schemeClr>
                </a:solidFill>
              </a:rPr>
              <a:t>Zarząd Województwa informuje pisemnie te LGD, które mogą ubiegać się o zwiększenie środków finansowych </a:t>
            </a:r>
            <a:r>
              <a:rPr lang="pl-PL" dirty="0" smtClean="0"/>
              <a:t>o możliwości zawnioskowania na piśmie do ZW o dodatkowe środki.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ZW w trakcie oceny propozycji LGD na zwiększenie środków finansowych weryfikuje poszczególne warunki ubiegania się o dodatkowe środki finansowe.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W toku oceny propozycji LGD, </a:t>
            </a:r>
            <a:r>
              <a:rPr lang="pl-PL" b="1" u="sng" dirty="0" smtClean="0">
                <a:solidFill>
                  <a:schemeClr val="accent1">
                    <a:lumMod val="50000"/>
                  </a:schemeClr>
                </a:solidFill>
              </a:rPr>
              <a:t>ZW może prosić o dodatkowe informacje, wyjaśnienia lub uzasadnienia przedstawionych propozycji</a:t>
            </a:r>
            <a:r>
              <a:rPr lang="pl-PL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Propozycja LGD w trakcie jej oceny może ulegać modyfikacjom </a:t>
            </a:r>
            <a:r>
              <a:rPr lang="pl-PL" dirty="0" smtClean="0"/>
              <a:t>(również wysokość dodatkowych środków, o które ubiega się LGD, z zastrzeżeniem zachowania zasady 10% wysokości środków finansowych oraz wielokrotności 10 tys. zł).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Podpisanie aneksów do Umowy ramowej powinno nastąpić w terminie do </a:t>
            </a:r>
            <a:r>
              <a:rPr lang="pl-PL" b="1" u="sng" dirty="0" smtClean="0">
                <a:solidFill>
                  <a:schemeClr val="accent1">
                    <a:lumMod val="50000"/>
                  </a:schemeClr>
                </a:solidFill>
              </a:rPr>
              <a:t>30.04.2020 r.</a:t>
            </a:r>
            <a:endParaRPr lang="pl-PL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30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 r="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2779" y="956169"/>
            <a:ext cx="9123218" cy="1506476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>Dodatkowe informacje związane z ubieganiem się o dodatkowe środki </a:t>
            </a:r>
            <a:r>
              <a:rPr lang="pl-PL" sz="3100" dirty="0"/>
              <a:t>finansowe na realizację operacji w ramach LSR – tzw. drugi </a:t>
            </a:r>
            <a:r>
              <a:rPr lang="pl-PL" sz="3100" dirty="0" smtClean="0"/>
              <a:t>bonus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9651" y="2216791"/>
            <a:ext cx="9907160" cy="455808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UWAGA! </a:t>
            </a:r>
            <a:r>
              <a:rPr lang="pl-PL" dirty="0" smtClean="0"/>
              <a:t>Dodatkowe środki, jakie LGD dotychczas otrzymała na podstawie </a:t>
            </a:r>
            <a:r>
              <a:rPr lang="pl-PL" dirty="0" smtClean="0">
                <a:ea typeface="Tahoma" panose="020B0604030504040204" pitchFamily="34" charset="0"/>
                <a:cs typeface="Tahoma" panose="020B0604030504040204" pitchFamily="34" charset="0"/>
              </a:rPr>
              <a:t>§ 8 ust. 3 Umowy ramowej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(1 „Bonus”) </a:t>
            </a:r>
            <a:r>
              <a:rPr lang="pl-PL" dirty="0" smtClean="0">
                <a:ea typeface="Tahoma" panose="020B0604030504040204" pitchFamily="34" charset="0"/>
                <a:cs typeface="Tahoma" panose="020B0604030504040204" pitchFamily="34" charset="0"/>
              </a:rPr>
              <a:t>oraz dodatkowe środki jakie otrzyma w związku z bieżącą alokacją środków PROW 2014-2020 do działania LERADER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(2 „Bonus”) </a:t>
            </a:r>
            <a:r>
              <a:rPr lang="pl-PL" u="sng" dirty="0" smtClean="0">
                <a:ea typeface="Tahoma" panose="020B0604030504040204" pitchFamily="34" charset="0"/>
                <a:cs typeface="Tahoma" panose="020B0604030504040204" pitchFamily="34" charset="0"/>
              </a:rPr>
              <a:t>będą uwzględnione w wyliczeniach do spełnienia warunków określonych w </a:t>
            </a:r>
            <a:r>
              <a:rPr lang="pl-PL" u="sng" dirty="0">
                <a:ea typeface="Tahoma" panose="020B0604030504040204" pitchFamily="34" charset="0"/>
                <a:cs typeface="Tahoma" panose="020B0604030504040204" pitchFamily="34" charset="0"/>
              </a:rPr>
              <a:t>§ 8 ust. </a:t>
            </a:r>
            <a:r>
              <a:rPr lang="pl-PL" u="sng" dirty="0" smtClean="0"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pl-PL" u="sng" dirty="0">
                <a:ea typeface="Tahoma" panose="020B0604030504040204" pitchFamily="34" charset="0"/>
                <a:cs typeface="Tahoma" panose="020B0604030504040204" pitchFamily="34" charset="0"/>
              </a:rPr>
              <a:t>Umowy </a:t>
            </a:r>
            <a:r>
              <a:rPr lang="pl-PL" u="sng" dirty="0" smtClean="0">
                <a:ea typeface="Tahoma" panose="020B0604030504040204" pitchFamily="34" charset="0"/>
                <a:cs typeface="Tahoma" panose="020B0604030504040204" pitchFamily="34" charset="0"/>
              </a:rPr>
              <a:t>ramowej (II kamień milowy).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UWAGA! </a:t>
            </a:r>
            <a:r>
              <a:rPr lang="pl-PL" b="1" u="sng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Dodatkowe środki powodują wzrost podstawy od jakiej będzie wyliczany II kamień milowy.</a:t>
            </a: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dirty="0" smtClean="0">
                <a:ea typeface="Tahoma" panose="020B0604030504040204" pitchFamily="34" charset="0"/>
                <a:cs typeface="Tahoma" panose="020B0604030504040204" pitchFamily="34" charset="0"/>
              </a:rPr>
              <a:t>Nie oznacza to jednak, że LGD nie może zaplanować wykorzystania części lub całości dodatkowych środków na lata 2022-2023. W przypadku, gdy LGD zaplanuje wykorzystanie całości dodatkowych środków na lata 2022-2023 </a:t>
            </a:r>
            <a:r>
              <a:rPr lang="pl-PL" b="1" u="sng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nie będą one miały wpływu na rozliczenie II kamienia milowego.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b="1" u="sng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Przyznanie LGD dodatkowych środków na realizację dodatkowych zadań wymaga aneksu do Umowy ramowej.</a:t>
            </a:r>
            <a:endParaRPr lang="pl-PL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35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608</TotalTime>
  <Words>963</Words>
  <Application>Microsoft Office PowerPoint</Application>
  <PresentationFormat>Panoramiczny</PresentationFormat>
  <Paragraphs>58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Tahoma</vt:lpstr>
      <vt:lpstr>Trebuchet MS</vt:lpstr>
      <vt:lpstr>Wingdings</vt:lpstr>
      <vt:lpstr>Wingdings 3</vt:lpstr>
      <vt:lpstr>Faseta</vt:lpstr>
      <vt:lpstr>,, Dodatkowe środki finansowe na realizację operacji w ramach LSR – tzw. drugi bonus”</vt:lpstr>
      <vt:lpstr>Dodatkowe środki finansowe na realizację operacji w ramach LSR po zakończeniu I kamienia milowego – tzw. pierwszy bonus</vt:lpstr>
      <vt:lpstr>Podstawa ubiegania się  o  dodatkowe środki finansowe na realizację operacji w ramach LSR – tzw. drugi bonus</vt:lpstr>
      <vt:lpstr>Warunki ubiegania się o dodatkowe środki finansowe na realizację operacji w ramach LSR – tzw. drugi bonus</vt:lpstr>
      <vt:lpstr>Warunki ubiegania się o dodatkowe środki finansowe na realizację operacji w ramach LSR – tzw. drugi bonus</vt:lpstr>
      <vt:lpstr>Warunki ubiegania się o dodatkowe środki finansowe na realizację operacji w ramach LSR – tzw. drugi bonus</vt:lpstr>
      <vt:lpstr>Aktualizacja LSR w związku z ubieganiem się  o dodatkowe środki finansowe na realizację operacji w ramach LSR – tzw. drugi bonus</vt:lpstr>
      <vt:lpstr>Proces wnioskowania o dodatkowe środki  finansowe na realizację operacji w ramach LSR – tzw. drugi bonus  </vt:lpstr>
      <vt:lpstr>Dodatkowe informacje związane z ubieganiem się o dodatkowe środki finansowe na realizację operacji w ramach LSR – tzw. drugi bonus </vt:lpstr>
      <vt:lpstr>Lokalne Grupy Działania uprawnione  do wnioskowania o dodatkowe środki finansowe na realizację operacji w ramach LSR – tzw. drugi bonus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WYNIKI  OCENY EFEKTYWNOŚCI REALIZACJI LSR</dc:title>
  <dc:creator>Lichtblau Katarzyna</dc:creator>
  <cp:lastModifiedBy>Kędzierska Sylwia</cp:lastModifiedBy>
  <cp:revision>67</cp:revision>
  <dcterms:created xsi:type="dcterms:W3CDTF">2019-10-24T06:52:54Z</dcterms:created>
  <dcterms:modified xsi:type="dcterms:W3CDTF">2020-02-17T08:17:13Z</dcterms:modified>
</cp:coreProperties>
</file>